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legreya" panose="020B060402020202020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50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C3C65955-3920-4D66-B3C0-94D6875CF254}"/>
    <pc:docChg chg="modSld">
      <pc:chgData name="Jill Jones" userId="18e2199af911abfd" providerId="LiveId" clId="{C3C65955-3920-4D66-B3C0-94D6875CF254}" dt="2025-05-07T17:36:36.168" v="6" actId="6549"/>
      <pc:docMkLst>
        <pc:docMk/>
      </pc:docMkLst>
      <pc:sldChg chg="modSp mod">
        <pc:chgData name="Jill Jones" userId="18e2199af911abfd" providerId="LiveId" clId="{C3C65955-3920-4D66-B3C0-94D6875CF254}" dt="2025-05-07T17:35:58.191" v="0" actId="14100"/>
        <pc:sldMkLst>
          <pc:docMk/>
          <pc:sldMk cId="0" sldId="263"/>
        </pc:sldMkLst>
        <pc:spChg chg="mod">
          <ac:chgData name="Jill Jones" userId="18e2199af911abfd" providerId="LiveId" clId="{C3C65955-3920-4D66-B3C0-94D6875CF254}" dt="2025-05-07T17:35:58.191" v="0" actId="14100"/>
          <ac:spMkLst>
            <pc:docMk/>
            <pc:sldMk cId="0" sldId="263"/>
            <ac:spMk id="159" creationId="{00000000-0000-0000-0000-000000000000}"/>
          </ac:spMkLst>
        </pc:spChg>
      </pc:sldChg>
      <pc:sldChg chg="modSp mod">
        <pc:chgData name="Jill Jones" userId="18e2199af911abfd" providerId="LiveId" clId="{C3C65955-3920-4D66-B3C0-94D6875CF254}" dt="2025-05-07T17:36:16.279" v="1" actId="14100"/>
        <pc:sldMkLst>
          <pc:docMk/>
          <pc:sldMk cId="0" sldId="266"/>
        </pc:sldMkLst>
        <pc:spChg chg="mod">
          <ac:chgData name="Jill Jones" userId="18e2199af911abfd" providerId="LiveId" clId="{C3C65955-3920-4D66-B3C0-94D6875CF254}" dt="2025-05-07T17:36:16.279" v="1" actId="14100"/>
          <ac:spMkLst>
            <pc:docMk/>
            <pc:sldMk cId="0" sldId="266"/>
            <ac:spMk id="217" creationId="{00000000-0000-0000-0000-000000000000}"/>
          </ac:spMkLst>
        </pc:spChg>
      </pc:sldChg>
      <pc:sldChg chg="modSp mod">
        <pc:chgData name="Jill Jones" userId="18e2199af911abfd" providerId="LiveId" clId="{C3C65955-3920-4D66-B3C0-94D6875CF254}" dt="2025-05-07T17:36:22.541" v="2" actId="14100"/>
        <pc:sldMkLst>
          <pc:docMk/>
          <pc:sldMk cId="0" sldId="267"/>
        </pc:sldMkLst>
        <pc:spChg chg="mod">
          <ac:chgData name="Jill Jones" userId="18e2199af911abfd" providerId="LiveId" clId="{C3C65955-3920-4D66-B3C0-94D6875CF254}" dt="2025-05-07T17:36:22.541" v="2" actId="14100"/>
          <ac:spMkLst>
            <pc:docMk/>
            <pc:sldMk cId="0" sldId="267"/>
            <ac:spMk id="223" creationId="{00000000-0000-0000-0000-000000000000}"/>
          </ac:spMkLst>
        </pc:spChg>
      </pc:sldChg>
      <pc:sldChg chg="modSp mod">
        <pc:chgData name="Jill Jones" userId="18e2199af911abfd" providerId="LiveId" clId="{C3C65955-3920-4D66-B3C0-94D6875CF254}" dt="2025-05-07T17:36:36.168" v="6" actId="6549"/>
        <pc:sldMkLst>
          <pc:docMk/>
          <pc:sldMk cId="0" sldId="268"/>
        </pc:sldMkLst>
        <pc:spChg chg="mod">
          <ac:chgData name="Jill Jones" userId="18e2199af911abfd" providerId="LiveId" clId="{C3C65955-3920-4D66-B3C0-94D6875CF254}" dt="2025-05-07T17:36:36.168" v="6" actId="6549"/>
          <ac:spMkLst>
            <pc:docMk/>
            <pc:sldMk cId="0" sldId="268"/>
            <ac:spMk id="2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340b913d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3340b913d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340b913d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340b913de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3340b913d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3340b913d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340b913d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340b913de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340b913d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3340b913d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340b913d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340b913d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0f04b63a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0f04b63a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ec109a8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ec109a8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0c5c1e7e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0c5c1e7e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340b91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340b913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340b913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340b913d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340b913d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340b913d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3340b913d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3340b913d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Code to Flowcharts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>
            <a:spLocks noGrp="1"/>
          </p:cNvSpPr>
          <p:nvPr>
            <p:ph type="title"/>
          </p:nvPr>
        </p:nvSpPr>
        <p:spPr>
          <a:xfrm>
            <a:off x="311700" y="114825"/>
            <a:ext cx="1672200" cy="17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Code #1</a:t>
            </a:r>
            <a:endParaRPr/>
          </a:p>
        </p:txBody>
      </p:sp>
      <p:pic>
        <p:nvPicPr>
          <p:cNvPr id="212" name="Google Shape;2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900" y="63500"/>
            <a:ext cx="4114650" cy="49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"/>
          <p:cNvSpPr txBox="1">
            <a:spLocks noGrp="1"/>
          </p:cNvSpPr>
          <p:nvPr>
            <p:ph type="title"/>
          </p:nvPr>
        </p:nvSpPr>
        <p:spPr>
          <a:xfrm>
            <a:off x="311700" y="114825"/>
            <a:ext cx="1824600" cy="17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Python Code #2</a:t>
            </a:r>
            <a:endParaRPr dirty="0"/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300" y="152400"/>
            <a:ext cx="4926275" cy="34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311700" y="114825"/>
            <a:ext cx="1824600" cy="17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Python Code #3</a:t>
            </a:r>
            <a:endParaRPr dirty="0"/>
          </a:p>
        </p:txBody>
      </p:sp>
      <p:pic>
        <p:nvPicPr>
          <p:cNvPr id="224" name="Google Shape;2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300" y="152400"/>
            <a:ext cx="3847950" cy="48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title"/>
          </p:nvPr>
        </p:nvSpPr>
        <p:spPr>
          <a:xfrm>
            <a:off x="248575" y="114825"/>
            <a:ext cx="1887725" cy="17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Python Code #4</a:t>
            </a:r>
            <a:endParaRPr dirty="0"/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300" y="0"/>
            <a:ext cx="29677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159300" y="178325"/>
            <a:ext cx="32088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Code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</a:t>
            </a:r>
            <a:endParaRPr/>
          </a:p>
        </p:txBody>
      </p:sp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400" y="0"/>
            <a:ext cx="28779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>
            <a:spLocks noGrp="1"/>
          </p:cNvSpPr>
          <p:nvPr>
            <p:ph type="title"/>
          </p:nvPr>
        </p:nvSpPr>
        <p:spPr>
          <a:xfrm>
            <a:off x="159300" y="178325"/>
            <a:ext cx="5316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 Summary</a:t>
            </a:r>
            <a:endParaRPr/>
          </a:p>
        </p:txBody>
      </p:sp>
      <p:sp>
        <p:nvSpPr>
          <p:cNvPr id="242" name="Google Shape;242;p27"/>
          <p:cNvSpPr txBox="1"/>
          <p:nvPr/>
        </p:nvSpPr>
        <p:spPr>
          <a:xfrm>
            <a:off x="2996525" y="846700"/>
            <a:ext cx="53328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" sz="2000" b="1">
                <a:solidFill>
                  <a:srgbClr val="FF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algorithm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is </a:t>
            </a:r>
            <a:r>
              <a:rPr lang="en" sz="2000">
                <a:solidFill>
                  <a:srgbClr val="55555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sequence of steps for completing a task.</a:t>
            </a:r>
            <a:endParaRPr sz="2000" b="1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</a:t>
            </a:r>
            <a:r>
              <a:rPr lang="en" sz="2000" b="1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A </a:t>
            </a:r>
            <a:r>
              <a:rPr lang="en" sz="20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is a diagram that uses shapes, lines, and arrows to sequence steps.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4B4F58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sz="20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is a visual representation of the input, output, decisions, and actions that take place within a program. </a:t>
            </a:r>
            <a:endParaRPr sz="2000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426375" y="4408675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rgbClr val="00968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https://www.teachwithict.com/flowcharts.html#google_vignette</a:t>
            </a:r>
            <a:r>
              <a:rPr lang="en" sz="1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846700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the last lesson, you learned about flowcharts. They can help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Organize your thoughts and ideas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shapes to visualize the solution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Track variables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computations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for patterns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50" y="1024500"/>
            <a:ext cx="2565150" cy="362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https://en.wikiversity.org/wiki/File:ThinkLikeComputerFlowchart.svg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flowchart visualizes the algorithm, or how to solve the problem.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like a graphic organizer.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four common shapes used when creating a flowchart: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77" name="Google Shape;77;p15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Review: Activity Guide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out the Review in the activity guide.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350" y="1717975"/>
            <a:ext cx="6382700" cy="31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540700" y="227425"/>
            <a:ext cx="2261700" cy="9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Symbols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3278700" y="227425"/>
            <a:ext cx="2440260" cy="778356"/>
          </a:xfrm>
          <a:prstGeom prst="flowChartTerminator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3457375" y="311575"/>
            <a:ext cx="20829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start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stop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902925" y="204913"/>
            <a:ext cx="17301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an oval to mark the beginning and end of the program.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3331275" y="1279725"/>
            <a:ext cx="2440200" cy="7785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420550" y="1363875"/>
            <a:ext cx="2261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input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output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955500" y="1319000"/>
            <a:ext cx="19038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5960900" y="1096975"/>
            <a:ext cx="287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parallelogram to show input or output.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the button pressed.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Output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text on the console panel, LEDs lit, a sound played or movement.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3351875" y="2416175"/>
            <a:ext cx="2440250" cy="77835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457375" y="3552475"/>
            <a:ext cx="2366650" cy="1199100"/>
          </a:xfrm>
          <a:prstGeom prst="flowChartDecision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3336200" y="2542400"/>
            <a:ext cx="2440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action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process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457375" y="3889075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decision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960900" y="23597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rectangle to process an action. It could be used to assign a value to a variable, or increment a counter, or get a random number.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5960900" y="343762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diamond to make decisions. This shape will have two or more lines that come from it – one for each outcome. This step might ask a question or provide options. The result could be true or false, yes or no, or choices (red, blue, or green).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69450" y="34376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lines to connect the shapes. The arrows show the direction of the steps. Some lines should include labels, such as yes or no, to explain what is happening.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244200" y="2016500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flow lines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6" name="Google Shape;106;p17"/>
          <p:cNvCxnSpPr/>
          <p:nvPr/>
        </p:nvCxnSpPr>
        <p:spPr>
          <a:xfrm>
            <a:off x="1274825" y="2854700"/>
            <a:ext cx="128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7"/>
          <p:cNvCxnSpPr/>
          <p:nvPr/>
        </p:nvCxnSpPr>
        <p:spPr>
          <a:xfrm>
            <a:off x="790975" y="2570700"/>
            <a:ext cx="0" cy="78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88350" y="445025"/>
            <a:ext cx="8252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reviewed the flowchart shapes, let’s look at specific examples in Python programming.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14" name="Google Shape;114;p18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1148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488" y="814425"/>
            <a:ext cx="2810772" cy="4106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9"/>
          <p:cNvGrpSpPr/>
          <p:nvPr/>
        </p:nvGrpSpPr>
        <p:grpSpPr>
          <a:xfrm>
            <a:off x="4412125" y="130288"/>
            <a:ext cx="2382425" cy="4882925"/>
            <a:chOff x="3954925" y="108450"/>
            <a:chExt cx="2382425" cy="4882925"/>
          </a:xfrm>
        </p:grpSpPr>
        <p:sp>
          <p:nvSpPr>
            <p:cNvPr id="123" name="Google Shape;123;p19"/>
            <p:cNvSpPr/>
            <p:nvPr/>
          </p:nvSpPr>
          <p:spPr>
            <a:xfrm>
              <a:off x="4049600" y="108450"/>
              <a:ext cx="2240406" cy="504900"/>
            </a:xfrm>
            <a:prstGeom prst="flowChartTerminator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4049600" y="845675"/>
              <a:ext cx="2240400" cy="46282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4049600" y="1540825"/>
              <a:ext cx="2240400" cy="70380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4049600" y="2435363"/>
              <a:ext cx="2240400" cy="462825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3997000" y="3088950"/>
              <a:ext cx="2335075" cy="623400"/>
            </a:xfrm>
            <a:prstGeom prst="flowChartInputOutpu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4002275" y="3903100"/>
              <a:ext cx="2335075" cy="387363"/>
            </a:xfrm>
            <a:prstGeom prst="flowChartInputOutpu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3997000" y="4486475"/>
              <a:ext cx="2240406" cy="504900"/>
            </a:xfrm>
            <a:prstGeom prst="flowChartTerminator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0" name="Google Shape;130;p19"/>
            <p:cNvCxnSpPr>
              <a:stCxn id="123" idx="2"/>
              <a:endCxn id="124" idx="0"/>
            </p:cNvCxnSpPr>
            <p:nvPr/>
          </p:nvCxnSpPr>
          <p:spPr>
            <a:xfrm>
              <a:off x="5169803" y="613350"/>
              <a:ext cx="0" cy="232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1" name="Google Shape;131;p19"/>
            <p:cNvCxnSpPr>
              <a:stCxn id="124" idx="2"/>
              <a:endCxn id="125" idx="0"/>
            </p:cNvCxnSpPr>
            <p:nvPr/>
          </p:nvCxnSpPr>
          <p:spPr>
            <a:xfrm>
              <a:off x="5169800" y="1308500"/>
              <a:ext cx="0" cy="232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2" name="Google Shape;132;p19"/>
            <p:cNvCxnSpPr>
              <a:stCxn id="125" idx="2"/>
              <a:endCxn id="126" idx="0"/>
            </p:cNvCxnSpPr>
            <p:nvPr/>
          </p:nvCxnSpPr>
          <p:spPr>
            <a:xfrm>
              <a:off x="5169800" y="2244625"/>
              <a:ext cx="0" cy="19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3" name="Google Shape;133;p19"/>
            <p:cNvCxnSpPr>
              <a:endCxn id="127" idx="1"/>
            </p:cNvCxnSpPr>
            <p:nvPr/>
          </p:nvCxnSpPr>
          <p:spPr>
            <a:xfrm flipH="1">
              <a:off x="5164538" y="2898150"/>
              <a:ext cx="5400" cy="19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4" name="Google Shape;134;p19"/>
            <p:cNvCxnSpPr>
              <a:stCxn id="127" idx="4"/>
              <a:endCxn id="128" idx="1"/>
            </p:cNvCxnSpPr>
            <p:nvPr/>
          </p:nvCxnSpPr>
          <p:spPr>
            <a:xfrm>
              <a:off x="5164538" y="3712350"/>
              <a:ext cx="5400" cy="19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5" name="Google Shape;135;p19"/>
            <p:cNvCxnSpPr/>
            <p:nvPr/>
          </p:nvCxnSpPr>
          <p:spPr>
            <a:xfrm>
              <a:off x="5169813" y="4290463"/>
              <a:ext cx="15900" cy="215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6" name="Google Shape;136;p19"/>
            <p:cNvSpPr txBox="1"/>
            <p:nvPr/>
          </p:nvSpPr>
          <p:spPr>
            <a:xfrm>
              <a:off x="4499300" y="108450"/>
              <a:ext cx="13359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start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7" name="Google Shape;137;p19"/>
            <p:cNvSpPr txBox="1"/>
            <p:nvPr/>
          </p:nvSpPr>
          <p:spPr>
            <a:xfrm>
              <a:off x="4128350" y="928750"/>
              <a:ext cx="21090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Initialize delay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8" name="Google Shape;138;p19"/>
            <p:cNvSpPr txBox="1"/>
            <p:nvPr/>
          </p:nvSpPr>
          <p:spPr>
            <a:xfrm>
              <a:off x="4112750" y="1613535"/>
              <a:ext cx="2109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Assign random numbers to red, green, blue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3954925" y="2503763"/>
              <a:ext cx="23823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Proxima Nova"/>
                  <a:ea typeface="Proxima Nova"/>
                  <a:cs typeface="Proxima Nova"/>
                  <a:sym typeface="Proxima Nova"/>
                </a:rPr>
                <a:t>Assign color (red, green, blue)</a:t>
              </a:r>
              <a:endParaRPr sz="13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0" name="Google Shape;140;p19"/>
            <p:cNvSpPr txBox="1"/>
            <p:nvPr/>
          </p:nvSpPr>
          <p:spPr>
            <a:xfrm>
              <a:off x="4181000" y="3142225"/>
              <a:ext cx="21090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Set all pixels to color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4062700" y="3933763"/>
              <a:ext cx="21090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Proxima Nova"/>
                  <a:ea typeface="Proxima Nova"/>
                  <a:cs typeface="Proxima Nova"/>
                  <a:sym typeface="Proxima Nova"/>
                </a:rPr>
                <a:t>Display the music pic &amp; sleep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42" name="Google Shape;142;p19"/>
            <p:cNvSpPr txBox="1"/>
            <p:nvPr/>
          </p:nvSpPr>
          <p:spPr>
            <a:xfrm>
              <a:off x="4449250" y="4556675"/>
              <a:ext cx="13359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Proxima Nova"/>
                  <a:ea typeface="Proxima Nova"/>
                  <a:cs typeface="Proxima Nova"/>
                  <a:sym typeface="Proxima Nova"/>
                </a:rPr>
                <a:t>stop</a:t>
              </a:r>
              <a:endParaRPr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43" name="Google Shape;143;p19"/>
          <p:cNvSpPr txBox="1"/>
          <p:nvPr/>
        </p:nvSpPr>
        <p:spPr>
          <a:xfrm>
            <a:off x="7089150" y="738225"/>
            <a:ext cx="18543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Can you match the lines of code with the flowchart symbols?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311700" y="114825"/>
            <a:ext cx="3335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7533650" y="192125"/>
            <a:ext cx="14478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Can you match the lines of code with the flowchart symbols?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11" y="738225"/>
            <a:ext cx="2978340" cy="4035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20"/>
          <p:cNvGrpSpPr/>
          <p:nvPr/>
        </p:nvGrpSpPr>
        <p:grpSpPr>
          <a:xfrm>
            <a:off x="3519809" y="264975"/>
            <a:ext cx="5308867" cy="4509147"/>
            <a:chOff x="3494575" y="-72325"/>
            <a:chExt cx="5752375" cy="5107200"/>
          </a:xfrm>
        </p:grpSpPr>
        <p:sp>
          <p:nvSpPr>
            <p:cNvPr id="152" name="Google Shape;152;p20"/>
            <p:cNvSpPr/>
            <p:nvPr/>
          </p:nvSpPr>
          <p:spPr>
            <a:xfrm>
              <a:off x="5151700" y="535296"/>
              <a:ext cx="2240400" cy="32610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5268800" y="1673371"/>
              <a:ext cx="2240400" cy="32940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3494575" y="2215200"/>
              <a:ext cx="1562250" cy="387350"/>
            </a:xfrm>
            <a:prstGeom prst="flowChartInputOutpu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5" name="Google Shape;155;p20"/>
            <p:cNvCxnSpPr>
              <a:stCxn id="152" idx="2"/>
            </p:cNvCxnSpPr>
            <p:nvPr/>
          </p:nvCxnSpPr>
          <p:spPr>
            <a:xfrm>
              <a:off x="6271900" y="861396"/>
              <a:ext cx="0" cy="232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6" name="Google Shape;156;p20"/>
            <p:cNvCxnSpPr>
              <a:endCxn id="153" idx="0"/>
            </p:cNvCxnSpPr>
            <p:nvPr/>
          </p:nvCxnSpPr>
          <p:spPr>
            <a:xfrm>
              <a:off x="6389000" y="1482571"/>
              <a:ext cx="0" cy="190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7" name="Google Shape;157;p20"/>
            <p:cNvCxnSpPr/>
            <p:nvPr/>
          </p:nvCxnSpPr>
          <p:spPr>
            <a:xfrm>
              <a:off x="4273000" y="2602550"/>
              <a:ext cx="0" cy="559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8" name="Google Shape;158;p20"/>
            <p:cNvSpPr txBox="1"/>
            <p:nvPr/>
          </p:nvSpPr>
          <p:spPr>
            <a:xfrm>
              <a:off x="5217400" y="535300"/>
              <a:ext cx="21090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Initialize delay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0"/>
            <p:cNvSpPr txBox="1"/>
            <p:nvPr/>
          </p:nvSpPr>
          <p:spPr>
            <a:xfrm>
              <a:off x="5179550" y="1075025"/>
              <a:ext cx="2420425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Calibri"/>
                  <a:ea typeface="Calibri"/>
                  <a:cs typeface="Calibri"/>
                  <a:sym typeface="Calibri"/>
                </a:rPr>
                <a:t>Display ready message and wait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5268813" y="1593638"/>
              <a:ext cx="22404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libri"/>
                  <a:ea typeface="Calibri"/>
                  <a:cs typeface="Calibri"/>
                  <a:sym typeface="Calibri"/>
                </a:rPr>
                <a:t>Assign pressed (button A)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0"/>
            <p:cNvSpPr txBox="1"/>
            <p:nvPr/>
          </p:nvSpPr>
          <p:spPr>
            <a:xfrm>
              <a:off x="3677963" y="2114963"/>
              <a:ext cx="12909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Display happy face pic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5100414" y="1073700"/>
              <a:ext cx="2577175" cy="387360"/>
            </a:xfrm>
            <a:prstGeom prst="flowChartInputOutpu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342475" y="2146163"/>
              <a:ext cx="2109000" cy="568500"/>
            </a:xfrm>
            <a:prstGeom prst="flowChartDecision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5281850" y="2191163"/>
              <a:ext cx="22404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libri"/>
                  <a:ea typeface="Calibri"/>
                  <a:cs typeface="Calibri"/>
                  <a:sym typeface="Calibri"/>
                </a:rPr>
                <a:t>Was A pressed?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5293850" y="3600171"/>
              <a:ext cx="2240400" cy="329400"/>
            </a:xfrm>
            <a:prstGeom prst="flowChartProcess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5359559" y="4035109"/>
              <a:ext cx="2108995" cy="506929"/>
            </a:xfrm>
            <a:prstGeom prst="flowChartDecision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3581150" y="4115875"/>
              <a:ext cx="1562247" cy="345421"/>
            </a:xfrm>
            <a:prstGeom prst="flowChartInputOutpu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7684703" y="4115886"/>
              <a:ext cx="1562247" cy="345421"/>
            </a:xfrm>
            <a:prstGeom prst="flowChartInputOutpu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9" name="Google Shape;169;p20"/>
            <p:cNvCxnSpPr>
              <a:endCxn id="164" idx="0"/>
            </p:cNvCxnSpPr>
            <p:nvPr/>
          </p:nvCxnSpPr>
          <p:spPr>
            <a:xfrm>
              <a:off x="6389150" y="1919663"/>
              <a:ext cx="12900" cy="27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0" name="Google Shape;170;p20"/>
            <p:cNvCxnSpPr/>
            <p:nvPr/>
          </p:nvCxnSpPr>
          <p:spPr>
            <a:xfrm>
              <a:off x="6396981" y="3828600"/>
              <a:ext cx="10800" cy="229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1" name="Google Shape;171;p20"/>
            <p:cNvCxnSpPr/>
            <p:nvPr/>
          </p:nvCxnSpPr>
          <p:spPr>
            <a:xfrm rot="10800000" flipH="1">
              <a:off x="7451475" y="2415075"/>
              <a:ext cx="694800" cy="21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2" name="Google Shape;172;p20"/>
            <p:cNvCxnSpPr/>
            <p:nvPr/>
          </p:nvCxnSpPr>
          <p:spPr>
            <a:xfrm flipH="1">
              <a:off x="8143375" y="2446825"/>
              <a:ext cx="10500" cy="757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3" name="Google Shape;173;p20"/>
            <p:cNvCxnSpPr/>
            <p:nvPr/>
          </p:nvCxnSpPr>
          <p:spPr>
            <a:xfrm rot="10800000">
              <a:off x="7262550" y="3202650"/>
              <a:ext cx="880800" cy="1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4" name="Google Shape;174;p20"/>
            <p:cNvCxnSpPr>
              <a:stCxn id="166" idx="1"/>
              <a:endCxn id="167" idx="5"/>
            </p:cNvCxnSpPr>
            <p:nvPr/>
          </p:nvCxnSpPr>
          <p:spPr>
            <a:xfrm rot="10800000">
              <a:off x="4987259" y="4288574"/>
              <a:ext cx="372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5" name="Google Shape;175;p20"/>
            <p:cNvCxnSpPr>
              <a:stCxn id="166" idx="3"/>
              <a:endCxn id="168" idx="2"/>
            </p:cNvCxnSpPr>
            <p:nvPr/>
          </p:nvCxnSpPr>
          <p:spPr>
            <a:xfrm>
              <a:off x="7468554" y="4288574"/>
              <a:ext cx="3723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6" name="Google Shape;176;p20"/>
            <p:cNvCxnSpPr/>
            <p:nvPr/>
          </p:nvCxnSpPr>
          <p:spPr>
            <a:xfrm rot="10800000" flipH="1">
              <a:off x="4177758" y="4896732"/>
              <a:ext cx="1451700" cy="243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7" name="Google Shape;177;p20"/>
            <p:cNvCxnSpPr>
              <a:stCxn id="167" idx="3"/>
            </p:cNvCxnSpPr>
            <p:nvPr/>
          </p:nvCxnSpPr>
          <p:spPr>
            <a:xfrm>
              <a:off x="4206049" y="4461296"/>
              <a:ext cx="3300" cy="478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8" name="Google Shape;178;p20"/>
            <p:cNvCxnSpPr>
              <a:stCxn id="168" idx="4"/>
            </p:cNvCxnSpPr>
            <p:nvPr/>
          </p:nvCxnSpPr>
          <p:spPr>
            <a:xfrm>
              <a:off x="8465827" y="4461307"/>
              <a:ext cx="14100" cy="459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9" name="Google Shape;179;p20"/>
            <p:cNvCxnSpPr/>
            <p:nvPr/>
          </p:nvCxnSpPr>
          <p:spPr>
            <a:xfrm rot="10800000">
              <a:off x="7304160" y="4896732"/>
              <a:ext cx="1196700" cy="57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0" name="Google Shape;180;p20"/>
            <p:cNvSpPr txBox="1"/>
            <p:nvPr/>
          </p:nvSpPr>
          <p:spPr>
            <a:xfrm>
              <a:off x="5359550" y="3601813"/>
              <a:ext cx="2109000" cy="3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Assign pressed (button U)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5132213" y="2974463"/>
              <a:ext cx="2335075" cy="387363"/>
            </a:xfrm>
            <a:prstGeom prst="flowChartInputOutpu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20"/>
            <p:cNvCxnSpPr/>
            <p:nvPr/>
          </p:nvCxnSpPr>
          <p:spPr>
            <a:xfrm flipH="1">
              <a:off x="6408800" y="3356075"/>
              <a:ext cx="10500" cy="241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3" name="Google Shape;183;p20"/>
            <p:cNvSpPr txBox="1"/>
            <p:nvPr/>
          </p:nvSpPr>
          <p:spPr>
            <a:xfrm>
              <a:off x="5437750" y="2898300"/>
              <a:ext cx="16746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Display button message and wait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0"/>
            <p:cNvSpPr txBox="1"/>
            <p:nvPr/>
          </p:nvSpPr>
          <p:spPr>
            <a:xfrm>
              <a:off x="5359575" y="4132350"/>
              <a:ext cx="22404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Was U pressed?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0"/>
            <p:cNvSpPr txBox="1"/>
            <p:nvPr/>
          </p:nvSpPr>
          <p:spPr>
            <a:xfrm>
              <a:off x="3581150" y="4075725"/>
              <a:ext cx="1290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Pixel 0 green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0"/>
            <p:cNvSpPr txBox="1"/>
            <p:nvPr/>
          </p:nvSpPr>
          <p:spPr>
            <a:xfrm>
              <a:off x="7827425" y="4132350"/>
              <a:ext cx="1290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Pixel 0 red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7" name="Google Shape;187;p20"/>
            <p:cNvCxnSpPr/>
            <p:nvPr/>
          </p:nvCxnSpPr>
          <p:spPr>
            <a:xfrm flipH="1">
              <a:off x="6466938" y="4519625"/>
              <a:ext cx="12900" cy="202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88" name="Google Shape;188;p20"/>
            <p:cNvSpPr txBox="1"/>
            <p:nvPr/>
          </p:nvSpPr>
          <p:spPr>
            <a:xfrm>
              <a:off x="7592663" y="2105375"/>
              <a:ext cx="490800" cy="3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no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7409288" y="3999525"/>
              <a:ext cx="490800" cy="3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no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0" name="Google Shape;190;p20"/>
            <p:cNvSpPr txBox="1"/>
            <p:nvPr/>
          </p:nvSpPr>
          <p:spPr>
            <a:xfrm>
              <a:off x="4987238" y="2080538"/>
              <a:ext cx="490800" cy="3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yes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1" name="Google Shape;191;p20"/>
            <p:cNvSpPr txBox="1"/>
            <p:nvPr/>
          </p:nvSpPr>
          <p:spPr>
            <a:xfrm>
              <a:off x="5088213" y="3999525"/>
              <a:ext cx="490800" cy="34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yes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5576708" y="4649217"/>
              <a:ext cx="1674702" cy="345330"/>
            </a:xfrm>
            <a:prstGeom prst="flowChartTermina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5768738" y="4647575"/>
              <a:ext cx="1290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stop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5398700" y="-23688"/>
              <a:ext cx="1674702" cy="345330"/>
            </a:xfrm>
            <a:prstGeom prst="flowChartTerminator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 txBox="1"/>
            <p:nvPr/>
          </p:nvSpPr>
          <p:spPr>
            <a:xfrm>
              <a:off x="5626438" y="-72325"/>
              <a:ext cx="1290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Calibri"/>
                  <a:ea typeface="Calibri"/>
                  <a:cs typeface="Calibri"/>
                  <a:sym typeface="Calibri"/>
                </a:rPr>
                <a:t>start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6" name="Google Shape;196;p20"/>
            <p:cNvCxnSpPr>
              <a:stCxn id="194" idx="2"/>
              <a:endCxn id="152" idx="0"/>
            </p:cNvCxnSpPr>
            <p:nvPr/>
          </p:nvCxnSpPr>
          <p:spPr>
            <a:xfrm>
              <a:off x="6236051" y="321642"/>
              <a:ext cx="35700" cy="2136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7" name="Google Shape;197;p20"/>
            <p:cNvCxnSpPr/>
            <p:nvPr/>
          </p:nvCxnSpPr>
          <p:spPr>
            <a:xfrm>
              <a:off x="4304125" y="3172575"/>
              <a:ext cx="1072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8" name="Google Shape;198;p20"/>
            <p:cNvCxnSpPr/>
            <p:nvPr/>
          </p:nvCxnSpPr>
          <p:spPr>
            <a:xfrm rot="10800000">
              <a:off x="4872038" y="2413238"/>
              <a:ext cx="4908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Create a flowchart from Python code.</a:t>
            </a: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463" y="708688"/>
            <a:ext cx="2507225" cy="393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13" y="1810113"/>
            <a:ext cx="2667250" cy="21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On-screen Show (16:9)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Proxima Nova</vt:lpstr>
      <vt:lpstr>Raleway</vt:lpstr>
      <vt:lpstr>Alegreya</vt:lpstr>
      <vt:lpstr>Noto Sans Symbols</vt:lpstr>
      <vt:lpstr>Montserrat</vt:lpstr>
      <vt:lpstr>Calibri</vt:lpstr>
      <vt:lpstr>Source Sans Pro</vt:lpstr>
      <vt:lpstr>Roboto</vt:lpstr>
      <vt:lpstr>Plum</vt:lpstr>
      <vt:lpstr>From Code to Flowcharts</vt:lpstr>
      <vt:lpstr>Flowcharts</vt:lpstr>
      <vt:lpstr>Flowcharts</vt:lpstr>
      <vt:lpstr>Review: Activity Guide</vt:lpstr>
      <vt:lpstr>Flowchart Symbols Review</vt:lpstr>
      <vt:lpstr>Flowcharts</vt:lpstr>
      <vt:lpstr>Example #1</vt:lpstr>
      <vt:lpstr>Example #2</vt:lpstr>
      <vt:lpstr>Your Turn!</vt:lpstr>
      <vt:lpstr>Python Code #1</vt:lpstr>
      <vt:lpstr>Python Code #2</vt:lpstr>
      <vt:lpstr>Python Code #3</vt:lpstr>
      <vt:lpstr>Python Code #4</vt:lpstr>
      <vt:lpstr>Python Code  Challenge</vt:lpstr>
      <vt:lpstr>Flowcharts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2025-05-07T17:36:46Z</dcterms:modified>
</cp:coreProperties>
</file>